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7" r:id="rId5"/>
    <p:sldId id="258" r:id="rId6"/>
    <p:sldId id="268" r:id="rId7"/>
    <p:sldId id="277" r:id="rId8"/>
    <p:sldId id="269" r:id="rId9"/>
    <p:sldId id="278" r:id="rId10"/>
    <p:sldId id="270" r:id="rId11"/>
    <p:sldId id="279" r:id="rId12"/>
    <p:sldId id="271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5065" autoAdjust="0"/>
  </p:normalViewPr>
  <p:slideViewPr>
    <p:cSldViewPr snapToGrid="0" showGuides="1">
      <p:cViewPr varScale="1">
        <p:scale>
          <a:sx n="73" d="100"/>
          <a:sy n="73" d="100"/>
        </p:scale>
        <p:origin x="84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13"/>
    </p:cViewPr>
  </p:sorterViewPr>
  <p:notesViewPr>
    <p:cSldViewPr snapToGrid="0">
      <p:cViewPr varScale="1">
        <p:scale>
          <a:sx n="60" d="100"/>
          <a:sy n="60" d="100"/>
        </p:scale>
        <p:origin x="2424" y="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151B4DD-15C8-4661-884B-618628EC1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78A688-EE94-44BF-A9B6-FD51CF6D64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50357-9784-4A90-96B4-0B331B4230FA}" type="datetimeFigureOut">
              <a:rPr lang="en-US" smtClean="0"/>
              <a:t>12/27/2023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CB2C68-562A-4D2A-9890-4436EDCEC7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1883F-BA65-4049-B6C2-7C1A5A6D08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50802-3B37-42FB-BECC-88074371F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0793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0.svg>
</file>

<file path=ppt/media/image11.jpg>
</file>

<file path=ppt/media/image12.jpeg>
</file>

<file path=ppt/media/image13.jpg>
</file>

<file path=ppt/media/image14.jpeg>
</file>

<file path=ppt/media/image15.jpg>
</file>

<file path=ppt/media/image16.png>
</file>

<file path=ppt/media/image17.jpeg>
</file>

<file path=ppt/media/image17.svg>
</file>

<file path=ppt/media/image18.jpg>
</file>

<file path=ppt/media/image19.jpeg>
</file>

<file path=ppt/media/image2.png>
</file>

<file path=ppt/media/image20.jp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jpeg>
</file>

<file path=ppt/media/image8.jp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12/27/2023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3590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8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879954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519AB8-2D8F-4EE5-B4E4-7A48430A4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2998" y="3309109"/>
            <a:ext cx="5163222" cy="673365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4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8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3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666C42-DD4B-4BFA-BE15-4D20CFD5D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744" y="3275218"/>
            <a:ext cx="5188475" cy="82662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0007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16521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706DBD-D7E1-4734-A193-C7FE296E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3857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61618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6319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8970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1464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A6D02-D902-4B4A-B727-07D0E5BBC3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47800" y="1847056"/>
            <a:ext cx="9296400" cy="31638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5755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12/27/2023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76" r:id="rId9"/>
    <p:sldLayoutId id="2147483675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1" r:id="rId17"/>
    <p:sldLayoutId id="2147483672" r:id="rId18"/>
    <p:sldLayoutId id="2147483674" r:id="rId19"/>
    <p:sldLayoutId id="2147483673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jpg"/><Relationship Id="rId5" Type="http://schemas.openxmlformats.org/officeDocument/2006/relationships/image" Target="../media/image17.jpeg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skyline buildings from below">
            <a:extLst>
              <a:ext uri="{FF2B5EF4-FFF2-40B4-BE49-F238E27FC236}">
                <a16:creationId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 smtClean="0"/>
              <a:t>ATLIQ Hospitality analysis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u="sng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- A Power BI Project</a:t>
            </a:r>
            <a:endParaRPr lang="en-US" b="1" u="sng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733" y="712671"/>
            <a:ext cx="4021547" cy="144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 descr="cityscape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" b="39"/>
          <a:stretch>
            <a:fillRect/>
          </a:stretch>
        </p:blipFill>
        <p:spPr/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918" y="0"/>
            <a:ext cx="3149082" cy="1763486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5782235" y="4389120"/>
            <a:ext cx="6306671" cy="1645086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774557" y="4369862"/>
            <a:ext cx="393524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FAIZAN AHMED KHAN</a:t>
            </a:r>
            <a:endParaRPr lang="en-US" sz="32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313986" y="4852596"/>
            <a:ext cx="477175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Email: faizan.akhan72@gmail.com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903564" y="5222653"/>
            <a:ext cx="627870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https</a:t>
            </a: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://www.linkedin.com/in/faizanahmedkhan0096/</a:t>
            </a:r>
            <a:endParaRPr lang="en-US" sz="20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774557" y="5524279"/>
            <a:ext cx="400160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https</a:t>
            </a: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://github.com/Faizan96Khan</a:t>
            </a:r>
            <a:endParaRPr lang="en-US" sz="20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82108" y="2553887"/>
            <a:ext cx="574116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Thank you </a:t>
            </a:r>
            <a:r>
              <a:rPr lang="en-US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for joining us on this transformative exploration, where data meets strategy to chart a course for success in the ever-evolving hospitality landscape.</a:t>
            </a:r>
            <a:endParaRPr lang="en-US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ityscape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ounded Rectangle 4"/>
          <p:cNvSpPr/>
          <p:nvPr/>
        </p:nvSpPr>
        <p:spPr>
          <a:xfrm>
            <a:off x="6864532" y="291615"/>
            <a:ext cx="4872443" cy="94052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375610" y="266880"/>
            <a:ext cx="38502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u="sng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Introduction</a:t>
            </a:r>
            <a:endParaRPr lang="en-US" sz="5400" b="1" u="sng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570617" y="1436914"/>
            <a:ext cx="5460274" cy="355309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89072" y="1643801"/>
            <a:ext cx="471569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Embark on a journey through the Atliq Hospitality Power BI Project — a pivotal endeavor to rejuvenate Atliq Grands' market standing and revenue. Faced with industry challenges and strategic shifts, the managing director sought insights from historical data, leading to a collaboration with a third-party service provider. Our project encapsulates this transformative voyage, leveraging Power BI to unravel key metrics, occupancy trends, and revenue dynamics.</a:t>
            </a:r>
          </a:p>
        </p:txBody>
      </p:sp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city scape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2270375"/>
            <a:ext cx="6206400" cy="45876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6585220" y="193382"/>
            <a:ext cx="4853295" cy="635604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09095" y="1162963"/>
            <a:ext cx="4498836" cy="4976580"/>
          </a:xfrm>
        </p:spPr>
        <p:txBody>
          <a:bodyPr/>
          <a:lstStyle/>
          <a:p>
            <a:pPr algn="just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KPIs: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Total Bookings: 134,590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Total Guests: 274,134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Revenue Generated: $2.01 billion USD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Revenue Received: $1.71 billion USD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ADR: Average Daily Rate stands at $12.70K USD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RevPAR: Revenue Per Available Room stands at $7347 USD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Average Ratings: 3.62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Occupancy Rate: 57.87%</a:t>
            </a:r>
          </a:p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Visualizations: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City-wise Revenue Comparison (Business vs. Luxury Class)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Property-wise Revenue Generation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Distribution of Bookings (Checked out, Cancelled, No show)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Class-wise Revenue Distribution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Matrix Overview of Bookings, Guests, Revenue, Ratings by Platforms</a:t>
            </a:r>
          </a:p>
          <a:p>
            <a:endParaRPr lang="en-US" sz="1200" dirty="0">
              <a:solidFill>
                <a:schemeClr val="bg1">
                  <a:lumMod val="95000"/>
                </a:schemeClr>
              </a:solidFill>
              <a:latin typeface="Bahnschrift" panose="020B0502040204020203" pitchFamily="34" charset="0"/>
            </a:endParaRPr>
          </a:p>
          <a:p>
            <a:endParaRPr lang="en-US" sz="1200" dirty="0">
              <a:solidFill>
                <a:schemeClr val="bg1">
                  <a:lumMod val="9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539286" y="403213"/>
            <a:ext cx="294516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u="sng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Dashboard 1</a:t>
            </a:r>
            <a:endParaRPr lang="en-US" sz="4000" b="1" u="sng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4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4" y="47661"/>
            <a:ext cx="11952514" cy="67454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23868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kyscrappers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51578" y="1110343"/>
            <a:ext cx="4307359" cy="9666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8549" y="1091644"/>
            <a:ext cx="38134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u="sng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Dashboard 2</a:t>
            </a:r>
            <a:endParaRPr lang="en-US" sz="5400" b="1" u="sng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65760" y="2207623"/>
            <a:ext cx="4101737" cy="44354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61" y="2422397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6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KPIs: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Bahnschrift" panose="020B0502040204020203" pitchFamily="34" charset="0"/>
            </a:endParaRP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Checked-out: 94,411</a:t>
            </a:r>
          </a:p>
          <a:p>
            <a:r>
              <a:rPr lang="en-US" sz="1200" b="1" dirty="0" smtClean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Canceled: </a:t>
            </a: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33,420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No show: 6,759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Occupancy Rate: 57.87%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Cancellation Rate: 24.83%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Visualizations: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Bahnschrift" panose="020B0502040204020203" pitchFamily="34" charset="0"/>
            </a:endParaRP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Distribution of Rooms by Room Category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Distribution of Revenue by Room Category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Revenue Distribution by Category (Luxury vs. Business)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Revenue Realized by Property Name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Category-wise Revenue Generation Over Time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Matrix Overview of Property Details</a:t>
            </a:r>
          </a:p>
          <a:p>
            <a:pPr marL="0" indent="0"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6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2" y="66627"/>
            <a:ext cx="11965577" cy="67149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69354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kyscrappers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40080" y="1578857"/>
            <a:ext cx="3749040" cy="731520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60143" y="1518069"/>
            <a:ext cx="370891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u="sng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Dashboard 3</a:t>
            </a:r>
            <a:endParaRPr lang="en-US" sz="4400" b="1" u="sng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22514" y="2455817"/>
            <a:ext cx="4362995" cy="418728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2777" y="3082834"/>
            <a:ext cx="3265714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>
                    <a:lumMod val="90000"/>
                  </a:schemeClr>
                </a:solidFill>
              </a:rPr>
              <a:t>Visualizations: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90000"/>
                  </a:schemeClr>
                </a:solidFill>
              </a:rPr>
              <a:t>City-wise Occupancy Bar Chart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90000"/>
                  </a:schemeClr>
                </a:solidFill>
              </a:rPr>
              <a:t>Revenue Distribution across Booking Platforms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90000"/>
                  </a:schemeClr>
                </a:solidFill>
              </a:rPr>
              <a:t>Pie Charts: Revenue Distribution by Class, Bookings vs. Capacity, Booking Status Distribution (Checked-out, Cancelled, No show)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90000"/>
                  </a:schemeClr>
                </a:solidFill>
              </a:rPr>
              <a:t>Column Charts: Guests' Length of Stay, City-wise Checkouts, City-wise Cancellations</a:t>
            </a:r>
          </a:p>
          <a:p>
            <a:endParaRPr lang="en-US" sz="160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8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385"/>
            <a:ext cx="12192000" cy="67852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42312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01</a:t>
            </a:r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22" name="Picture Placeholder 21" descr="downtown area at dusk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" y="0"/>
            <a:ext cx="4431775" cy="6858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737629" y="0"/>
            <a:ext cx="33169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u="sng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Conclusion</a:t>
            </a:r>
            <a:endParaRPr lang="en-US" sz="5400" b="1" u="sng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43941" y="948690"/>
            <a:ext cx="341062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In conclusion, the Atliq Hospitality Power BI Project has successfully unveiled a wealth of insights aimed at reshaping the trajectory of Atliq Grands in the hospitality industry. The dynamic visualizations and key performance indicators have provided a panoramic view of the booking landscape, revenue dynamics, and occupancy trends. These insights empower decision-makers to strategize effectively, considering factors such as city-wise performance, class-wise revenue distribution, and the interplay between booking platforms.</a:t>
            </a:r>
          </a:p>
          <a:p>
            <a:endParaRPr lang="en-US" sz="1400" b="1" dirty="0" smtClean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r>
              <a:rPr lang="en-US" sz="1400" b="1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The </a:t>
            </a:r>
            <a:r>
              <a:rPr lang="en-US" sz="1400" b="1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journey through </a:t>
            </a:r>
            <a:r>
              <a:rPr lang="en-US" sz="1400" b="1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my </a:t>
            </a:r>
            <a:r>
              <a:rPr lang="en-US" sz="1400" b="1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dashboards has not only illuminated the current state of affairs but has laid the foundation for a data-driven approach to revenue management and market positioning. As I</a:t>
            </a:r>
            <a:r>
              <a:rPr lang="en-US" sz="1400" b="1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conclude this project, the revelations derived from </a:t>
            </a:r>
            <a:r>
              <a:rPr lang="en-US" sz="1400" b="1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my </a:t>
            </a:r>
            <a:r>
              <a:rPr lang="en-US" sz="1400" b="1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analysis stand poised to guide Atliq Grands </a:t>
            </a:r>
            <a:r>
              <a:rPr lang="en-US" sz="1400" b="1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toward </a:t>
            </a:r>
            <a:r>
              <a:rPr lang="en-US" sz="1400" b="1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a future characterized by enhanced competitiveness, increased market share, and a renewed commitment to delivering unparalleled hospitality experiences.</a:t>
            </a:r>
          </a:p>
          <a:p>
            <a:endParaRPr lang="en-US" sz="1400" b="1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4" r="16374"/>
          <a:stretch>
            <a:fillRect/>
          </a:stretch>
        </p:blipFill>
        <p:spPr>
          <a:xfrm>
            <a:off x="8266728" y="0"/>
            <a:ext cx="3925271" cy="6858000"/>
          </a:xfrm>
        </p:spPr>
      </p:pic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078"/>
      </a:accent1>
      <a:accent2>
        <a:srgbClr val="0F3955"/>
      </a:accent2>
      <a:accent3>
        <a:srgbClr val="BF678E"/>
      </a:accent3>
      <a:accent4>
        <a:srgbClr val="B2606E"/>
      </a:accent4>
      <a:accent5>
        <a:srgbClr val="731F1C"/>
      </a:accent5>
      <a:accent6>
        <a:srgbClr val="666666"/>
      </a:accent6>
      <a:hlink>
        <a:srgbClr val="BF678E"/>
      </a:hlink>
      <a:folHlink>
        <a:srgbClr val="731F1C"/>
      </a:folHlink>
    </a:clrScheme>
    <a:fontScheme name="Contoso v2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8997677_Rose suite presentation_AAS_v4" id="{97C8BA14-D802-4795-89C7-EAA620DD846B}" vid="{D162D178-FB75-4B8B-B67A-CA51C6DCA1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72F8CF-3688-4B14-A13A-EB7FF46D2F47}">
  <ds:schemaRefs>
    <ds:schemaRef ds:uri="http://www.w3.org/XML/1998/namespace"/>
    <ds:schemaRef ds:uri="16c05727-aa75-4e4a-9b5f-8a80a1165891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5D9C8E3-B635-4963-8B68-3FC691872B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94996C2-A795-46F9-93BE-0C463FDCD1B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Rose suite presentation</Template>
  <TotalTime>0</TotalTime>
  <Words>579</Words>
  <Application>Microsoft Office PowerPoint</Application>
  <PresentationFormat>Widescreen</PresentationFormat>
  <Paragraphs>69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Bahnschrift</vt:lpstr>
      <vt:lpstr>Calibri</vt:lpstr>
      <vt:lpstr>Corbel</vt:lpstr>
      <vt:lpstr>Office Theme</vt:lpstr>
      <vt:lpstr>ATLIQ Hospitality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Comparison 01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2023-12-27T14:31:36Z</dcterms:created>
  <dcterms:modified xsi:type="dcterms:W3CDTF">2023-12-27T15:54:27Z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